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25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</p:sldIdLst>
  <p:sldSz cx="9144000" cy="5143500" type="screen16x9"/>
  <p:notesSz cx="6858000" cy="9144000"/>
  <p:embeddedFontLst>
    <p:embeddedFont>
      <p:font typeface="Lucida Sans Unicode" pitchFamily="34" charset="0"/>
      <p:regular r:id="rId26"/>
    </p:embeddedFont>
    <p:embeddedFont>
      <p:font typeface="微軟正黑體" pitchFamily="34" charset="-120"/>
      <p:regular r:id="rId27"/>
      <p:bold r:id="rId28"/>
    </p:embeddedFont>
    <p:embeddedFont>
      <p:font typeface="Wingdings 3" pitchFamily="18" charset="2"/>
      <p:regular r:id="rId29"/>
    </p:embeddedFont>
    <p:embeddedFont>
      <p:font typeface="Lato" charset="0"/>
      <p:regular r:id="rId30"/>
      <p:bold r:id="rId31"/>
      <p:italic r:id="rId32"/>
      <p:boldItalic r:id="rId33"/>
    </p:embeddedFont>
    <p:embeddedFont>
      <p:font typeface="Verdana" pitchFamily="34" charset="0"/>
      <p:regular r:id="rId34"/>
      <p:bold r:id="rId35"/>
      <p:italic r:id="rId36"/>
      <p:boldItalic r:id="rId37"/>
    </p:embeddedFont>
    <p:embeddedFont>
      <p:font typeface="Wingdings 2" pitchFamily="18" charset="2"/>
      <p:regular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-846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451b2d5ee6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451b2d5ee6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451b2d5ee6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451b2d5ee6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451b2d5ee6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451b2d5ee6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451b2d5ee6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451b2d5ee6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4522a1f4a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4522a1f4a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4522a1f4a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4522a1f4a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4522a1f4a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4522a1f4a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4522a1f4a2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4522a1f4a2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4522a1f4a2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4522a1f4a2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4522a1f4a2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4522a1f4a2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451b2d5ee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451b2d5ee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4522a1f4a2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4522a1f4a2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4522a1f4a2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4522a1f4a2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43c535149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43c535149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43c535149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43c535149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451b2d5ee6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451b2d5ee6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451b2d5ee6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451b2d5ee6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451b2d5ee6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451b2d5ee6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451b2d5ee6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451b2d5ee6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451b2d5ee6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451b2d5ee6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451b2d5ee6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451b2d5ee6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451b2d5ee6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451b2d5ee6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1" y="3498110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標題 8"/>
          <p:cNvSpPr>
            <a:spLocks noGrp="1"/>
          </p:cNvSpPr>
          <p:nvPr>
            <p:ph type="ctrTitle"/>
          </p:nvPr>
        </p:nvSpPr>
        <p:spPr>
          <a:xfrm>
            <a:off x="685800" y="1314451"/>
            <a:ext cx="7772400" cy="137232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7" name="副標題 16"/>
          <p:cNvSpPr>
            <a:spLocks noGrp="1"/>
          </p:cNvSpPr>
          <p:nvPr>
            <p:ph type="subTitle" idx="1"/>
          </p:nvPr>
        </p:nvSpPr>
        <p:spPr>
          <a:xfrm>
            <a:off x="685800" y="2708705"/>
            <a:ext cx="7772400" cy="899778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grpSp>
        <p:nvGrpSpPr>
          <p:cNvPr id="2" name="群組 1"/>
          <p:cNvGrpSpPr/>
          <p:nvPr/>
        </p:nvGrpSpPr>
        <p:grpSpPr>
          <a:xfrm>
            <a:off x="-3765" y="3714750"/>
            <a:ext cx="9147765" cy="1434066"/>
            <a:chOff x="-3765" y="4832896"/>
            <a:chExt cx="9147765" cy="2032192"/>
          </a:xfrm>
        </p:grpSpPr>
        <p:sp>
          <p:nvSpPr>
            <p:cNvPr id="7" name="手繪多邊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手繪多邊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手繪多邊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線接點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版面配置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19" name="頁尾版面配置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/>
          </a:p>
        </p:txBody>
      </p:sp>
      <p:sp>
        <p:nvSpPr>
          <p:cNvPr id="27" name="投影片編號版面配置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1110997"/>
            <a:ext cx="8229600" cy="3289553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44013" y="205980"/>
            <a:ext cx="1777470" cy="4194571"/>
          </a:xfrm>
        </p:spPr>
        <p:txBody>
          <a:bodyPr vert="eaVert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05981"/>
            <a:ext cx="6324600" cy="419457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76" y="794784"/>
            <a:ext cx="7772400" cy="13716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922713" y="2198784"/>
            <a:ext cx="4572000" cy="1091166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  <p:sp>
        <p:nvSpPr>
          <p:cNvPr id="7" name="＞形箭號 6"/>
          <p:cNvSpPr/>
          <p:nvPr/>
        </p:nvSpPr>
        <p:spPr>
          <a:xfrm>
            <a:off x="3636680" y="2254104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＞形箭號 7"/>
          <p:cNvSpPr/>
          <p:nvPr/>
        </p:nvSpPr>
        <p:spPr>
          <a:xfrm>
            <a:off x="3450264" y="2254104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110997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110997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對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8229600" cy="85725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4057650"/>
            <a:ext cx="4040188" cy="5715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645027" y="4057650"/>
            <a:ext cx="4041775" cy="5715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2"/>
          </p:nvPr>
        </p:nvSpPr>
        <p:spPr>
          <a:xfrm>
            <a:off x="457200" y="1083221"/>
            <a:ext cx="4040188" cy="2956322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6" y="1083221"/>
            <a:ext cx="4041775" cy="2956322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3657600"/>
            <a:ext cx="7481776" cy="3429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4419600" y="4016327"/>
            <a:ext cx="3974592" cy="6858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>
          <a:xfrm>
            <a:off x="914400" y="205740"/>
            <a:ext cx="7479792" cy="3429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727032" y="4805958"/>
            <a:ext cx="1920240" cy="274320"/>
          </a:xfrm>
        </p:spPr>
        <p:txBody>
          <a:bodyPr/>
          <a:lstStyle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kumimoji="0"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141232" y="4082552"/>
            <a:ext cx="7162800" cy="486174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28600" y="142476"/>
            <a:ext cx="8686800" cy="329184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380073" y="4805958"/>
            <a:ext cx="2350681" cy="2738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8600" y="3648842"/>
            <a:ext cx="8075432" cy="422004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8" name="手繪多邊形 7"/>
          <p:cNvSpPr>
            <a:spLocks/>
          </p:cNvSpPr>
          <p:nvPr/>
        </p:nvSpPr>
        <p:spPr bwMode="auto">
          <a:xfrm>
            <a:off x="716437" y="3751495"/>
            <a:ext cx="3802003" cy="108233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手繪多邊形 8"/>
          <p:cNvSpPr>
            <a:spLocks/>
          </p:cNvSpPr>
          <p:nvPr/>
        </p:nvSpPr>
        <p:spPr bwMode="auto">
          <a:xfrm>
            <a:off x="-53561" y="4338767"/>
            <a:ext cx="3802003" cy="6286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4343440"/>
            <a:ext cx="3402314" cy="810651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直線接點 10"/>
          <p:cNvCxnSpPr/>
          <p:nvPr/>
        </p:nvCxnSpPr>
        <p:spPr>
          <a:xfrm>
            <a:off x="-9236" y="4340804"/>
            <a:ext cx="3405509" cy="813287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＞形箭號 11"/>
          <p:cNvSpPr/>
          <p:nvPr/>
        </p:nvSpPr>
        <p:spPr>
          <a:xfrm>
            <a:off x="8664112" y="3741330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＞形箭號 12"/>
          <p:cNvSpPr/>
          <p:nvPr/>
        </p:nvSpPr>
        <p:spPr>
          <a:xfrm>
            <a:off x="8477696" y="3741330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手繪多邊形 12"/>
          <p:cNvSpPr>
            <a:spLocks/>
          </p:cNvSpPr>
          <p:nvPr/>
        </p:nvSpPr>
        <p:spPr bwMode="auto">
          <a:xfrm>
            <a:off x="716437" y="3751495"/>
            <a:ext cx="3802003" cy="108233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手繪多邊形 11"/>
          <p:cNvSpPr>
            <a:spLocks/>
          </p:cNvSpPr>
          <p:nvPr/>
        </p:nvSpPr>
        <p:spPr bwMode="auto">
          <a:xfrm>
            <a:off x="-53561" y="4338767"/>
            <a:ext cx="3802003" cy="6286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4343440"/>
            <a:ext cx="3402314" cy="810651"/>
          </a:xfrm>
          <a:prstGeom prst="rtTriangle">
            <a:avLst/>
          </a:prstGeom>
          <a:blipFill>
            <a:blip r:embed="rId15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直線接點 14"/>
          <p:cNvCxnSpPr/>
          <p:nvPr/>
        </p:nvCxnSpPr>
        <p:spPr>
          <a:xfrm>
            <a:off x="-9236" y="4340804"/>
            <a:ext cx="3405509" cy="813287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0" name="文字版面配置區 29"/>
          <p:cNvSpPr>
            <a:spLocks noGrp="1"/>
          </p:cNvSpPr>
          <p:nvPr>
            <p:ph type="body" idx="1"/>
          </p:nvPr>
        </p:nvSpPr>
        <p:spPr>
          <a:xfrm>
            <a:off x="457200" y="1110997"/>
            <a:ext cx="8229600" cy="3394472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0" name="日期版面配置區 9"/>
          <p:cNvSpPr>
            <a:spLocks noGrp="1"/>
          </p:cNvSpPr>
          <p:nvPr>
            <p:ph type="dt" sz="half" idx="2"/>
          </p:nvPr>
        </p:nvSpPr>
        <p:spPr>
          <a:xfrm>
            <a:off x="6727032" y="4805958"/>
            <a:ext cx="1920240" cy="27432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47C9B81F-C347-4BEF-BFDF-29C42F48304A}" type="datetimeFigureOut">
              <a:rPr lang="en-US" smtClean="0"/>
              <a:pPr/>
              <a:t>2/14/2023</a:t>
            </a:fld>
            <a:endParaRPr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22" name="頁尾版面配置區 21"/>
          <p:cNvSpPr>
            <a:spLocks noGrp="1"/>
          </p:cNvSpPr>
          <p:nvPr>
            <p:ph type="ftr" sz="quarter" idx="3"/>
          </p:nvPr>
        </p:nvSpPr>
        <p:spPr>
          <a:xfrm>
            <a:off x="4380073" y="4805958"/>
            <a:ext cx="2350681" cy="273844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l" eaLnBrk="1" latinLnBrk="0" hangingPunct="1"/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8" name="投影片編號版面配置區 17"/>
          <p:cNvSpPr>
            <a:spLocks noGrp="1"/>
          </p:cNvSpPr>
          <p:nvPr>
            <p:ph type="sldNum" sz="quarter" idx="4"/>
          </p:nvPr>
        </p:nvSpPr>
        <p:spPr>
          <a:xfrm>
            <a:off x="8647272" y="4805958"/>
            <a:ext cx="365760" cy="273844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Python機器學習與深度學習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W01</a:t>
            </a:r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Social Media</a:t>
            </a:r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075" y="1416475"/>
            <a:ext cx="3703300" cy="372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 txBox="1"/>
          <p:nvPr/>
        </p:nvSpPr>
        <p:spPr>
          <a:xfrm>
            <a:off x="367325" y="4867175"/>
            <a:ext cx="733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來源：https://blog.hootsuite.com/best-social-media-apps-list/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Internet of Things</a:t>
            </a:r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82" name="Google Shape;182;p27"/>
          <p:cNvSpPr txBox="1"/>
          <p:nvPr/>
        </p:nvSpPr>
        <p:spPr>
          <a:xfrm>
            <a:off x="551000" y="4959025"/>
            <a:ext cx="733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https://www.sap.com/taiwan/insights/what-is-iot-internet-of-things.html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1301" y="1930938"/>
            <a:ext cx="5082277" cy="295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AI的技術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到頭來都是搜尋的把戲!?</a:t>
            </a:r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只求一個解的搜尋法: 解方程式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求最佳解的搜尋法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求近似解的搜尋法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chess game的搜尋法</a:t>
            </a:r>
            <a:endParaRPr/>
          </a:p>
        </p:txBody>
      </p:sp>
      <p:sp>
        <p:nvSpPr>
          <p:cNvPr id="195" name="Google Shape;195;p29"/>
          <p:cNvSpPr txBox="1"/>
          <p:nvPr/>
        </p:nvSpPr>
        <p:spPr>
          <a:xfrm>
            <a:off x="604325" y="4821200"/>
            <a:ext cx="733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https://zh.wikipedia.org/zh-tw/%E5%9B%B4%E6%A3%8B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6" name="Google Shape;1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1607" y="2679460"/>
            <a:ext cx="2838450" cy="218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阿法狗的人機大戰</a:t>
            </a:r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2016年3月，AlphaGo擊敗頂尖職業棋士李世乭，被授予職業九段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2017年5月，擊敗世界第一棋士柯潔後，中國圍棋協會授予AlphaGo職業圍棋九段的稱號，世上再無對手，宣布退休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使用蒙地卡羅樹搜尋與兩個深度神經網路相結合的方法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深藍 (超級電腦)，1997年5月再度挑戰卡斯巴羅夫，以3.5–2.5擊敗卡斯巴羅夫，IBM在比賽後宣佈深藍退役</a:t>
            </a:r>
            <a:endParaRPr/>
          </a:p>
        </p:txBody>
      </p:sp>
      <p:sp>
        <p:nvSpPr>
          <p:cNvPr id="203" name="Google Shape;203;p30"/>
          <p:cNvSpPr txBox="1"/>
          <p:nvPr/>
        </p:nvSpPr>
        <p:spPr>
          <a:xfrm>
            <a:off x="684900" y="4861475"/>
            <a:ext cx="733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https://zh.wikipedia.org/wiki/AlphaGo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3375" y="1252875"/>
            <a:ext cx="2476500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Alpha GO</a:t>
            </a:r>
            <a:endParaRPr/>
          </a:p>
        </p:txBody>
      </p:sp>
      <p:sp>
        <p:nvSpPr>
          <p:cNvPr id="210" name="Google Shape;210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11" name="Google Shape;21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600" y="2078863"/>
            <a:ext cx="7724775" cy="28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1"/>
          <p:cNvSpPr txBox="1"/>
          <p:nvPr/>
        </p:nvSpPr>
        <p:spPr>
          <a:xfrm>
            <a:off x="2296450" y="4659500"/>
            <a:ext cx="5585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參考:https://zh.wikipedia.org/wiki/%E8%92%99%E7%89%B9%E5%8D%A1%E6%B4%9B%E6%A0%91%E6%90%9C%E7%B4%A2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專家系統 (Expert System)</a:t>
            </a:r>
            <a:endParaRPr/>
          </a:p>
        </p:txBody>
      </p:sp>
      <p:sp>
        <p:nvSpPr>
          <p:cNvPr id="218" name="Google Shape;218;p3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早期人工智慧的一個重要分支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以特定領域的經驗，邏輯組成系統，幫助決策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將人類專家的 知識已規則(Rule)方式建立於系統中:</a:t>
            </a:r>
            <a:br>
              <a:rPr lang="zh-TW"/>
            </a:br>
            <a:r>
              <a:rPr lang="zh-TW"/>
              <a:t>例如：鍋爐高於150度，開始進料。低於120，且主電源終止時，打開備用電源加熱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例子: 電力診斷專家系統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例子: Mycin: 醫療診斷專家系統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專家系統</a:t>
            </a:r>
            <a:endParaRPr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不需要數學模型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系統強健度高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zh-TW" sz="1600" b="1"/>
              <a:t>能對其行為做解釋</a:t>
            </a:r>
            <a:endParaRPr sz="1600" b="1"/>
          </a:p>
        </p:txBody>
      </p:sp>
      <p:sp>
        <p:nvSpPr>
          <p:cNvPr id="225" name="Google Shape;225;p33"/>
          <p:cNvSpPr txBox="1"/>
          <p:nvPr/>
        </p:nvSpPr>
        <p:spPr>
          <a:xfrm>
            <a:off x="1974125" y="4743300"/>
            <a:ext cx="500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來源: https://shouzo.github.io/2017/03/01/ai/</a:t>
            </a:r>
            <a:endParaRPr/>
          </a:p>
        </p:txBody>
      </p:sp>
      <p:pic>
        <p:nvPicPr>
          <p:cNvPr id="226" name="Google Shape;22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1650" y="1128800"/>
            <a:ext cx="4629150" cy="348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機器學習</a:t>
            </a:r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利用資料建立Model，用以有效率的解決問題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監督式學習:  需要已經被標籤好的資料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非監督式學習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強化學習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機器學習</a:t>
            </a:r>
            <a:endParaRPr/>
          </a:p>
        </p:txBody>
      </p:sp>
      <p:sp>
        <p:nvSpPr>
          <p:cNvPr id="238" name="Google Shape;238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39" name="Google Shape;239;p35"/>
          <p:cNvSpPr txBox="1"/>
          <p:nvPr/>
        </p:nvSpPr>
        <p:spPr>
          <a:xfrm>
            <a:off x="1128075" y="4821200"/>
            <a:ext cx="7338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https://ai4dt.wordpress.com/2018/05/25/%E4%B8%89%E5%A4%A7%E9%A1%9E%E6%A9%9F%E5%99%A8%E5%AD%B8%E7%BF%92%EF%BC%9A%E7%9B%A3%E7%9D%A3%E5%BC%8F%E3%80%81%E5%BC%B7%E5%8C%96%E5%BC%8F%E3%80%81%E9%9D%9E%E7%9B%A3%E7%9D%A3%E5%BC%8F/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0" name="Google Shape;2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763" y="1904104"/>
            <a:ext cx="6394258" cy="2691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自我介紹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 dirty="0"/>
              <a:t>Malo, 楊熲煜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 dirty="0" smtClean="0"/>
              <a:t>熟悉</a:t>
            </a:r>
            <a:r>
              <a:rPr lang="zh-TW" dirty="0"/>
              <a:t>領域：IOT</a:t>
            </a:r>
            <a:r>
              <a:rPr lang="zh-TW" dirty="0" smtClean="0"/>
              <a:t>應用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機器學習</a:t>
            </a:r>
            <a:endParaRPr/>
          </a:p>
        </p:txBody>
      </p:sp>
      <p:sp>
        <p:nvSpPr>
          <p:cNvPr id="246" name="Google Shape;246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47" name="Google Shape;24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5438" y="2109275"/>
            <a:ext cx="5838825" cy="220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6"/>
          <p:cNvSpPr txBox="1"/>
          <p:nvPr/>
        </p:nvSpPr>
        <p:spPr>
          <a:xfrm>
            <a:off x="1128075" y="4821200"/>
            <a:ext cx="7338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https://ai4dt.wordpress.com/2018/05/25/%E4%B8%89%E5%A4%A7%E9%A1%9E%E6%A9%9F%E5%99%A8%E5%AD%B8%E7%BF%92%EF%BC%9A%E7%9B%A3%E7%9D%A3%E5%BC%8F%E3%80%81%E5%BC%B7%E5%8C%96%E5%BC%8F%E3%80%81%E9%9D%9E%E7%9B%A3%E7%9D%A3%E5%BC%8F/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AI、機器學習、深度學習</a:t>
            </a:r>
            <a:endParaRPr/>
          </a:p>
        </p:txBody>
      </p:sp>
      <p:sp>
        <p:nvSpPr>
          <p:cNvPr id="254" name="Google Shape;254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55" name="Google Shape;25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7450" y="1853850"/>
            <a:ext cx="5600700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7"/>
          <p:cNvSpPr txBox="1"/>
          <p:nvPr/>
        </p:nvSpPr>
        <p:spPr>
          <a:xfrm>
            <a:off x="228300" y="4767475"/>
            <a:ext cx="733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來源:Nvidia, https://developer.nvidia.com/deep-learning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類神經網路、深度學習</a:t>
            </a:r>
            <a:endParaRPr/>
          </a:p>
        </p:txBody>
      </p:sp>
      <p:sp>
        <p:nvSpPr>
          <p:cNvPr id="262" name="Google Shape;262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63" name="Google Shape;26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00" y="1997387"/>
            <a:ext cx="8997775" cy="2666826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8"/>
          <p:cNvSpPr txBox="1"/>
          <p:nvPr/>
        </p:nvSpPr>
        <p:spPr>
          <a:xfrm>
            <a:off x="1410100" y="4807750"/>
            <a:ext cx="733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來源: https://case.ntu.edu.tw/blog/?p=26340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深度學習</a:t>
            </a:r>
            <a:endParaRPr/>
          </a:p>
        </p:txBody>
      </p:sp>
      <p:sp>
        <p:nvSpPr>
          <p:cNvPr id="270" name="Google Shape;270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71" name="Google Shape;2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7950" y="504813"/>
            <a:ext cx="5562600" cy="4638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9"/>
          <p:cNvSpPr txBox="1"/>
          <p:nvPr/>
        </p:nvSpPr>
        <p:spPr>
          <a:xfrm>
            <a:off x="268600" y="4767475"/>
            <a:ext cx="733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來源: </a:t>
            </a:r>
            <a:r>
              <a:rPr lang="zh-TW" sz="1200">
                <a:solidFill>
                  <a:srgbClr val="444444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Rene Meyer, Deep Learning Smarts Up Your Smart Phone, AMAX (2015)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什麼是人工智慧</a:t>
            </a:r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AI?</a:t>
            </a:r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22" y="1525500"/>
            <a:ext cx="2608600" cy="361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AI?</a:t>
            </a:r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3554" y="2078875"/>
            <a:ext cx="6084223" cy="28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AI?</a:t>
            </a: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2025" y="1407823"/>
            <a:ext cx="5719926" cy="319377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/>
        </p:nvSpPr>
        <p:spPr>
          <a:xfrm>
            <a:off x="6848150" y="4880300"/>
            <a:ext cx="3198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來源：switch 遊戲介紹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AI?</a:t>
            </a:r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5999" y="983850"/>
            <a:ext cx="5481499" cy="415964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 txBox="1"/>
          <p:nvPr/>
        </p:nvSpPr>
        <p:spPr>
          <a:xfrm>
            <a:off x="157425" y="4867175"/>
            <a:ext cx="733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來源：象棋水滸傳遊戲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</a:t>
            </a:r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計算能力的研究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知覺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推理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行動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為何近幾年AI快速發展</a:t>
            </a:r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硬體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巨量資料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演算法改良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網路速度提升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….</a:t>
            </a:r>
            <a:endParaRPr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匯合">
  <a:themeElements>
    <a:clrScheme name="匯合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匯合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匯合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3</TotalTime>
  <Words>1029</Words>
  <PresentationFormat>如螢幕大小 (16:9)</PresentationFormat>
  <Paragraphs>70</Paragraphs>
  <Slides>23</Slides>
  <Notes>23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2" baseType="lpstr">
      <vt:lpstr>Arial</vt:lpstr>
      <vt:lpstr>新細明體</vt:lpstr>
      <vt:lpstr>Lucida Sans Unicode</vt:lpstr>
      <vt:lpstr>微軟正黑體</vt:lpstr>
      <vt:lpstr>Wingdings 3</vt:lpstr>
      <vt:lpstr>Lato</vt:lpstr>
      <vt:lpstr>Verdana</vt:lpstr>
      <vt:lpstr>Wingdings 2</vt:lpstr>
      <vt:lpstr>匯合</vt:lpstr>
      <vt:lpstr>Python機器學習與深度學習 W01</vt:lpstr>
      <vt:lpstr>自我介紹</vt:lpstr>
      <vt:lpstr>什麼是人工智慧</vt:lpstr>
      <vt:lpstr>AI?</vt:lpstr>
      <vt:lpstr>AI?</vt:lpstr>
      <vt:lpstr>AI?</vt:lpstr>
      <vt:lpstr>AI?</vt:lpstr>
      <vt:lpstr>AI</vt:lpstr>
      <vt:lpstr>為何近幾年AI快速發展</vt:lpstr>
      <vt:lpstr>Social Media</vt:lpstr>
      <vt:lpstr>Internet of Things</vt:lpstr>
      <vt:lpstr>AI的技術</vt:lpstr>
      <vt:lpstr>到頭來都是搜尋的把戲!?</vt:lpstr>
      <vt:lpstr>阿法狗的人機大戰</vt:lpstr>
      <vt:lpstr>Alpha GO</vt:lpstr>
      <vt:lpstr>專家系統 (Expert System)</vt:lpstr>
      <vt:lpstr>專家系統</vt:lpstr>
      <vt:lpstr>機器學習</vt:lpstr>
      <vt:lpstr>機器學習</vt:lpstr>
      <vt:lpstr>機器學習</vt:lpstr>
      <vt:lpstr>AI、機器學習、深度學習</vt:lpstr>
      <vt:lpstr>類神經網路、深度學習</vt:lpstr>
      <vt:lpstr>深度學習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Python機器學習與深度學習 W01</dc:title>
  <cp:lastModifiedBy>X270</cp:lastModifiedBy>
  <cp:revision>2</cp:revision>
  <dcterms:modified xsi:type="dcterms:W3CDTF">2023-02-14T03:05:33Z</dcterms:modified>
</cp:coreProperties>
</file>